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58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❖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10" type="dt"/>
          </p:nvPr>
        </p:nvSpPr>
        <p:spPr>
          <a:xfrm>
            <a:off x="3886200" y="0"/>
            <a:ext cx="2971800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" name="Google Shape;6;n"/>
          <p:cNvSpPr/>
          <p:nvPr>
            <p:ph idx="3" type="sldImg"/>
          </p:nvPr>
        </p:nvSpPr>
        <p:spPr>
          <a:xfrm>
            <a:off x="503238" y="457200"/>
            <a:ext cx="5851525" cy="4391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" name="Google Shape;7;n"/>
          <p:cNvSpPr txBox="1"/>
          <p:nvPr/>
        </p:nvSpPr>
        <p:spPr>
          <a:xfrm>
            <a:off x="3238500" y="8867775"/>
            <a:ext cx="3810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 txBox="1"/>
          <p:nvPr>
            <p:ph idx="11" type="ftr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:notes"/>
          <p:cNvSpPr txBox="1"/>
          <p:nvPr>
            <p:ph idx="1" type="body"/>
          </p:nvPr>
        </p:nvSpPr>
        <p:spPr>
          <a:xfrm>
            <a:off x="533400" y="4876800"/>
            <a:ext cx="58674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:notes"/>
          <p:cNvSpPr/>
          <p:nvPr>
            <p:ph idx="2" type="sldImg"/>
          </p:nvPr>
        </p:nvSpPr>
        <p:spPr>
          <a:xfrm>
            <a:off x="501650" y="457200"/>
            <a:ext cx="5854700" cy="4391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" name="Google Shape;27;p1:notes"/>
          <p:cNvSpPr txBox="1"/>
          <p:nvPr>
            <p:ph idx="10" type="dt"/>
          </p:nvPr>
        </p:nvSpPr>
        <p:spPr>
          <a:xfrm>
            <a:off x="3733800" y="0"/>
            <a:ext cx="3124200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28" name="Google Shape;28;p1:notes"/>
          <p:cNvSpPr txBox="1"/>
          <p:nvPr>
            <p:ph idx="12" type="sldNum"/>
          </p:nvPr>
        </p:nvSpPr>
        <p:spPr>
          <a:xfrm>
            <a:off x="639445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  <p:sp>
        <p:nvSpPr>
          <p:cNvPr id="30" name="Google Shape;30;p1:notes"/>
          <p:cNvSpPr txBox="1"/>
          <p:nvPr/>
        </p:nvSpPr>
        <p:spPr>
          <a:xfrm>
            <a:off x="-3352800" y="685800"/>
            <a:ext cx="25146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NOTE: If your IP is UNCLASSIFIED, you do not need portion marks in the header.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799f9957a_1_4061:notes"/>
          <p:cNvSpPr txBox="1"/>
          <p:nvPr>
            <p:ph idx="1" type="body"/>
          </p:nvPr>
        </p:nvSpPr>
        <p:spPr>
          <a:xfrm>
            <a:off x="493713" y="4873625"/>
            <a:ext cx="5870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e799f9957a_1_4061:notes"/>
          <p:cNvSpPr/>
          <p:nvPr>
            <p:ph idx="2" type="sldImg"/>
          </p:nvPr>
        </p:nvSpPr>
        <p:spPr>
          <a:xfrm>
            <a:off x="501650" y="457200"/>
            <a:ext cx="58548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" name="Google Shape;102;ge799f9957a_1_4061:notes"/>
          <p:cNvSpPr txBox="1"/>
          <p:nvPr>
            <p:ph idx="10" type="dt"/>
          </p:nvPr>
        </p:nvSpPr>
        <p:spPr>
          <a:xfrm>
            <a:off x="4143375" y="0"/>
            <a:ext cx="271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103" name="Google Shape;103;ge799f9957a_1_4061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e799f9957a_1_4061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799f9957a_1_4071:notes"/>
          <p:cNvSpPr txBox="1"/>
          <p:nvPr>
            <p:ph idx="1" type="body"/>
          </p:nvPr>
        </p:nvSpPr>
        <p:spPr>
          <a:xfrm>
            <a:off x="493713" y="4873625"/>
            <a:ext cx="5870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e799f9957a_1_4071:notes"/>
          <p:cNvSpPr/>
          <p:nvPr>
            <p:ph idx="2" type="sldImg"/>
          </p:nvPr>
        </p:nvSpPr>
        <p:spPr>
          <a:xfrm>
            <a:off x="501650" y="457200"/>
            <a:ext cx="58548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ge799f9957a_1_4071:notes"/>
          <p:cNvSpPr txBox="1"/>
          <p:nvPr>
            <p:ph idx="10" type="dt"/>
          </p:nvPr>
        </p:nvSpPr>
        <p:spPr>
          <a:xfrm>
            <a:off x="4143375" y="0"/>
            <a:ext cx="271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112" name="Google Shape;112;ge799f9957a_1_4071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e799f9957a_1_4071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799f9957a_1_4081:notes"/>
          <p:cNvSpPr txBox="1"/>
          <p:nvPr>
            <p:ph idx="1" type="body"/>
          </p:nvPr>
        </p:nvSpPr>
        <p:spPr>
          <a:xfrm>
            <a:off x="493713" y="4873625"/>
            <a:ext cx="5870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e799f9957a_1_4081:notes"/>
          <p:cNvSpPr/>
          <p:nvPr>
            <p:ph idx="2" type="sldImg"/>
          </p:nvPr>
        </p:nvSpPr>
        <p:spPr>
          <a:xfrm>
            <a:off x="501650" y="457200"/>
            <a:ext cx="58548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ge799f9957a_1_4081:notes"/>
          <p:cNvSpPr txBox="1"/>
          <p:nvPr>
            <p:ph idx="10" type="dt"/>
          </p:nvPr>
        </p:nvSpPr>
        <p:spPr>
          <a:xfrm>
            <a:off x="4143375" y="0"/>
            <a:ext cx="271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121" name="Google Shape;121;ge799f9957a_1_4081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e799f9957a_1_4081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799f9957a_1_4090:notes"/>
          <p:cNvSpPr txBox="1"/>
          <p:nvPr>
            <p:ph idx="1" type="body"/>
          </p:nvPr>
        </p:nvSpPr>
        <p:spPr>
          <a:xfrm>
            <a:off x="493713" y="4873625"/>
            <a:ext cx="5870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e799f9957a_1_4090:notes"/>
          <p:cNvSpPr/>
          <p:nvPr>
            <p:ph idx="2" type="sldImg"/>
          </p:nvPr>
        </p:nvSpPr>
        <p:spPr>
          <a:xfrm>
            <a:off x="501650" y="457200"/>
            <a:ext cx="58548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" name="Google Shape;129;ge799f9957a_1_4090:notes"/>
          <p:cNvSpPr txBox="1"/>
          <p:nvPr>
            <p:ph idx="10" type="dt"/>
          </p:nvPr>
        </p:nvSpPr>
        <p:spPr>
          <a:xfrm>
            <a:off x="4143375" y="0"/>
            <a:ext cx="271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130" name="Google Shape;130;ge799f9957a_1_4090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e799f9957a_1_4090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799f9957a_1_10:notes"/>
          <p:cNvSpPr txBox="1"/>
          <p:nvPr>
            <p:ph idx="1" type="body"/>
          </p:nvPr>
        </p:nvSpPr>
        <p:spPr>
          <a:xfrm>
            <a:off x="493713" y="4873625"/>
            <a:ext cx="5870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e799f9957a_1_10:notes"/>
          <p:cNvSpPr/>
          <p:nvPr>
            <p:ph idx="2" type="sldImg"/>
          </p:nvPr>
        </p:nvSpPr>
        <p:spPr>
          <a:xfrm>
            <a:off x="501650" y="457200"/>
            <a:ext cx="58548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" name="Google Shape;138;ge799f9957a_1_10:notes"/>
          <p:cNvSpPr txBox="1"/>
          <p:nvPr>
            <p:ph idx="10" type="dt"/>
          </p:nvPr>
        </p:nvSpPr>
        <p:spPr>
          <a:xfrm>
            <a:off x="4143375" y="0"/>
            <a:ext cx="271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139" name="Google Shape;139;ge799f9957a_1_10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e799f9957a_1_10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799f9957a_1_2529:notes"/>
          <p:cNvSpPr txBox="1"/>
          <p:nvPr>
            <p:ph idx="1" type="body"/>
          </p:nvPr>
        </p:nvSpPr>
        <p:spPr>
          <a:xfrm>
            <a:off x="493713" y="4873625"/>
            <a:ext cx="5870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e799f9957a_1_2529:notes"/>
          <p:cNvSpPr/>
          <p:nvPr>
            <p:ph idx="2" type="sldImg"/>
          </p:nvPr>
        </p:nvSpPr>
        <p:spPr>
          <a:xfrm>
            <a:off x="501650" y="457200"/>
            <a:ext cx="58548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ge799f9957a_1_2529:notes"/>
          <p:cNvSpPr txBox="1"/>
          <p:nvPr>
            <p:ph idx="10" type="dt"/>
          </p:nvPr>
        </p:nvSpPr>
        <p:spPr>
          <a:xfrm>
            <a:off x="4143375" y="0"/>
            <a:ext cx="271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148" name="Google Shape;148;ge799f9957a_1_2529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e799f9957a_1_2529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799f9957a_1_18:notes"/>
          <p:cNvSpPr txBox="1"/>
          <p:nvPr>
            <p:ph idx="1" type="body"/>
          </p:nvPr>
        </p:nvSpPr>
        <p:spPr>
          <a:xfrm>
            <a:off x="493713" y="4873625"/>
            <a:ext cx="5870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e799f9957a_1_18:notes"/>
          <p:cNvSpPr/>
          <p:nvPr>
            <p:ph idx="2" type="sldImg"/>
          </p:nvPr>
        </p:nvSpPr>
        <p:spPr>
          <a:xfrm>
            <a:off x="501650" y="457200"/>
            <a:ext cx="58548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" name="Google Shape;183;ge799f9957a_1_18:notes"/>
          <p:cNvSpPr txBox="1"/>
          <p:nvPr>
            <p:ph idx="10" type="dt"/>
          </p:nvPr>
        </p:nvSpPr>
        <p:spPr>
          <a:xfrm>
            <a:off x="4143375" y="0"/>
            <a:ext cx="271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184" name="Google Shape;184;ge799f9957a_1_18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e799f9957a_1_18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799f9957a_1_825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e799f9957a_1_825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799f9957a_1_240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e799f9957a_1_240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799f9957a_1_1662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e799f9957a_1_1662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799f9957a_1_0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ge799f9957a_1_0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799f9957a_1_2193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e799f9957a_1_2193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799f9957a_1_2645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e799f9957a_1_2645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799f9957a_1_2898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e799f9957a_1_2898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99f9957a_1_3622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e799f9957a_1_3622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799f9957a_1_3684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e799f9957a_1_3684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799f9957a_1_3692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e799f9957a_1_3692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799f9957a_1_3698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e799f9957a_1_3698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799f9957a_1_3704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e799f9957a_1_3704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799f9957a_1_3709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e799f9957a_1_3709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799f9957a_1_3761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e799f9957a_1_3761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e799f9957a_1_5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e799f9957a_1_5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799f9957a_1_3720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e799f9957a_1_3720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799f9957a_1_3725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e799f9957a_1_3725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799f9957a_1_3730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e799f9957a_1_3730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799f9957a_1_3775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e799f9957a_1_3775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799f9957a_1_3714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e799f9957a_1_3714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799f9957a_1_3753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e799f9957a_1_3753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799f9957a_1_3769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e799f9957a_1_3769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799f9957a_1_3788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e799f9957a_1_3788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799f9957a_1_3793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e799f9957a_1_3793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799f9957a_1_3798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e799f9957a_1_3798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493713" y="4873625"/>
            <a:ext cx="5870575" cy="381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:notes"/>
          <p:cNvSpPr/>
          <p:nvPr>
            <p:ph idx="2" type="sldImg"/>
          </p:nvPr>
        </p:nvSpPr>
        <p:spPr>
          <a:xfrm>
            <a:off x="501650" y="457200"/>
            <a:ext cx="5854700" cy="4391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2:notes"/>
          <p:cNvSpPr txBox="1"/>
          <p:nvPr>
            <p:ph idx="10" type="dt"/>
          </p:nvPr>
        </p:nvSpPr>
        <p:spPr>
          <a:xfrm>
            <a:off x="4143375" y="0"/>
            <a:ext cx="2714625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49" name="Google Shape;49;p2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99f9957a_1_3815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e799f9957a_1_3815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e799f9957a_1_3803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e799f9957a_1_3803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799f9957a_1_3809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e799f9957a_1_3809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799f9957a_1_3824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e799f9957a_1_3824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799f9957a_1_3833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e799f9957a_1_3833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799f9957a_1_167:notes"/>
          <p:cNvSpPr txBox="1"/>
          <p:nvPr>
            <p:ph idx="1" type="body"/>
          </p:nvPr>
        </p:nvSpPr>
        <p:spPr>
          <a:xfrm>
            <a:off x="493713" y="4873625"/>
            <a:ext cx="5870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e799f9957a_1_167:notes"/>
          <p:cNvSpPr/>
          <p:nvPr>
            <p:ph idx="2" type="sldImg"/>
          </p:nvPr>
        </p:nvSpPr>
        <p:spPr>
          <a:xfrm>
            <a:off x="501650" y="457200"/>
            <a:ext cx="58548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7" name="Google Shape;367;ge799f9957a_1_167:notes"/>
          <p:cNvSpPr txBox="1"/>
          <p:nvPr>
            <p:ph idx="10" type="dt"/>
          </p:nvPr>
        </p:nvSpPr>
        <p:spPr>
          <a:xfrm>
            <a:off x="4143375" y="0"/>
            <a:ext cx="271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368" name="Google Shape;368;ge799f9957a_1_167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e799f9957a_1_167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799f9957a_1_3839:notes"/>
          <p:cNvSpPr txBox="1"/>
          <p:nvPr>
            <p:ph idx="1" type="body"/>
          </p:nvPr>
        </p:nvSpPr>
        <p:spPr>
          <a:xfrm>
            <a:off x="503238" y="4876800"/>
            <a:ext cx="5867400" cy="3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e799f9957a_1_3839:notes"/>
          <p:cNvSpPr/>
          <p:nvPr>
            <p:ph idx="2" type="sldImg"/>
          </p:nvPr>
        </p:nvSpPr>
        <p:spPr>
          <a:xfrm>
            <a:off x="503238" y="457200"/>
            <a:ext cx="58515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:notes"/>
          <p:cNvSpPr txBox="1"/>
          <p:nvPr>
            <p:ph idx="1" type="body"/>
          </p:nvPr>
        </p:nvSpPr>
        <p:spPr>
          <a:xfrm>
            <a:off x="493713" y="4873625"/>
            <a:ext cx="5870575" cy="3813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1:notes"/>
          <p:cNvSpPr/>
          <p:nvPr>
            <p:ph idx="2" type="sldImg"/>
          </p:nvPr>
        </p:nvSpPr>
        <p:spPr>
          <a:xfrm>
            <a:off x="501650" y="457200"/>
            <a:ext cx="5854700" cy="43910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2" name="Google Shape;382;p11:notes"/>
          <p:cNvSpPr txBox="1"/>
          <p:nvPr>
            <p:ph idx="10" type="dt"/>
          </p:nvPr>
        </p:nvSpPr>
        <p:spPr>
          <a:xfrm>
            <a:off x="4143375" y="0"/>
            <a:ext cx="2714625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383" name="Google Shape;383;p11:notes"/>
          <p:cNvSpPr txBox="1"/>
          <p:nvPr>
            <p:ph idx="12" type="sldNum"/>
          </p:nvPr>
        </p:nvSpPr>
        <p:spPr>
          <a:xfrm>
            <a:off x="3200400" y="8685213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1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e799f9957a_1_4013:notes"/>
          <p:cNvSpPr txBox="1"/>
          <p:nvPr>
            <p:ph idx="1" type="body"/>
          </p:nvPr>
        </p:nvSpPr>
        <p:spPr>
          <a:xfrm>
            <a:off x="493713" y="4873625"/>
            <a:ext cx="5870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e799f9957a_1_4013:notes"/>
          <p:cNvSpPr/>
          <p:nvPr>
            <p:ph idx="2" type="sldImg"/>
          </p:nvPr>
        </p:nvSpPr>
        <p:spPr>
          <a:xfrm>
            <a:off x="501650" y="457200"/>
            <a:ext cx="58548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Google Shape;57;ge799f9957a_1_4013:notes"/>
          <p:cNvSpPr txBox="1"/>
          <p:nvPr>
            <p:ph idx="10" type="dt"/>
          </p:nvPr>
        </p:nvSpPr>
        <p:spPr>
          <a:xfrm>
            <a:off x="4143375" y="0"/>
            <a:ext cx="271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58" name="Google Shape;58;ge799f9957a_1_4013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ge799f9957a_1_4013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799f9957a_1_4022:notes"/>
          <p:cNvSpPr txBox="1"/>
          <p:nvPr>
            <p:ph idx="1" type="body"/>
          </p:nvPr>
        </p:nvSpPr>
        <p:spPr>
          <a:xfrm>
            <a:off x="493713" y="4873625"/>
            <a:ext cx="5870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e799f9957a_1_4022:notes"/>
          <p:cNvSpPr/>
          <p:nvPr>
            <p:ph idx="2" type="sldImg"/>
          </p:nvPr>
        </p:nvSpPr>
        <p:spPr>
          <a:xfrm>
            <a:off x="501650" y="457200"/>
            <a:ext cx="58548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" name="Google Shape;66;ge799f9957a_1_4022:notes"/>
          <p:cNvSpPr txBox="1"/>
          <p:nvPr>
            <p:ph idx="10" type="dt"/>
          </p:nvPr>
        </p:nvSpPr>
        <p:spPr>
          <a:xfrm>
            <a:off x="4143375" y="0"/>
            <a:ext cx="271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67" name="Google Shape;67;ge799f9957a_1_4022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ge799f9957a_1_4022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799f9957a_1_4031:notes"/>
          <p:cNvSpPr txBox="1"/>
          <p:nvPr>
            <p:ph idx="1" type="body"/>
          </p:nvPr>
        </p:nvSpPr>
        <p:spPr>
          <a:xfrm>
            <a:off x="493713" y="4873625"/>
            <a:ext cx="5870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e799f9957a_1_4031:notes"/>
          <p:cNvSpPr/>
          <p:nvPr>
            <p:ph idx="2" type="sldImg"/>
          </p:nvPr>
        </p:nvSpPr>
        <p:spPr>
          <a:xfrm>
            <a:off x="501650" y="457200"/>
            <a:ext cx="58548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" name="Google Shape;75;ge799f9957a_1_4031:notes"/>
          <p:cNvSpPr txBox="1"/>
          <p:nvPr>
            <p:ph idx="10" type="dt"/>
          </p:nvPr>
        </p:nvSpPr>
        <p:spPr>
          <a:xfrm>
            <a:off x="4143375" y="0"/>
            <a:ext cx="271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76" name="Google Shape;76;ge799f9957a_1_4031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ge799f9957a_1_4031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799f9957a_1_4040:notes"/>
          <p:cNvSpPr txBox="1"/>
          <p:nvPr>
            <p:ph idx="1" type="body"/>
          </p:nvPr>
        </p:nvSpPr>
        <p:spPr>
          <a:xfrm>
            <a:off x="493713" y="4873625"/>
            <a:ext cx="5870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e799f9957a_1_4040:notes"/>
          <p:cNvSpPr/>
          <p:nvPr>
            <p:ph idx="2" type="sldImg"/>
          </p:nvPr>
        </p:nvSpPr>
        <p:spPr>
          <a:xfrm>
            <a:off x="501650" y="457200"/>
            <a:ext cx="58548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" name="Google Shape;84;ge799f9957a_1_4040:notes"/>
          <p:cNvSpPr txBox="1"/>
          <p:nvPr>
            <p:ph idx="10" type="dt"/>
          </p:nvPr>
        </p:nvSpPr>
        <p:spPr>
          <a:xfrm>
            <a:off x="4143375" y="0"/>
            <a:ext cx="271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85" name="Google Shape;85;ge799f9957a_1_4040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ge799f9957a_1_4040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799f9957a_1_4049:notes"/>
          <p:cNvSpPr txBox="1"/>
          <p:nvPr>
            <p:ph idx="1" type="body"/>
          </p:nvPr>
        </p:nvSpPr>
        <p:spPr>
          <a:xfrm>
            <a:off x="493713" y="4873625"/>
            <a:ext cx="5870700" cy="3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PUT ANY INSTRUCTOR NOTES HERE.  ALL INSTRUCTOR NOTES SHOULD BE IN THE LESSON PLAN.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e799f9957a_1_4049:notes"/>
          <p:cNvSpPr/>
          <p:nvPr>
            <p:ph idx="2" type="sldImg"/>
          </p:nvPr>
        </p:nvSpPr>
        <p:spPr>
          <a:xfrm>
            <a:off x="501650" y="457200"/>
            <a:ext cx="5854800" cy="439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ge799f9957a_1_4049:notes"/>
          <p:cNvSpPr txBox="1"/>
          <p:nvPr>
            <p:ph idx="10" type="dt"/>
          </p:nvPr>
        </p:nvSpPr>
        <p:spPr>
          <a:xfrm>
            <a:off x="4143375" y="0"/>
            <a:ext cx="2714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8275" lIns="96550" spcFirstLastPara="1" rIns="96550" wrap="square" tIns="48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Course Name</a:t>
            </a:r>
            <a:endParaRPr/>
          </a:p>
        </p:txBody>
      </p:sp>
      <p:sp>
        <p:nvSpPr>
          <p:cNvPr id="94" name="Google Shape;94;ge799f9957a_1_4049:notes"/>
          <p:cNvSpPr txBox="1"/>
          <p:nvPr>
            <p:ph idx="12" type="sldNum"/>
          </p:nvPr>
        </p:nvSpPr>
        <p:spPr>
          <a:xfrm>
            <a:off x="6400800" y="8686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e799f9957a_1_4049:notes"/>
          <p:cNvSpPr txBox="1"/>
          <p:nvPr>
            <p:ph idx="3" type="hdr"/>
          </p:nvPr>
        </p:nvSpPr>
        <p:spPr>
          <a:xfrm>
            <a:off x="0" y="0"/>
            <a:ext cx="3352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(U) National Geospatial-Intelligence College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/>
        </p:nvSpPr>
        <p:spPr>
          <a:xfrm>
            <a:off x="876300" y="193675"/>
            <a:ext cx="6591300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rPr>
              <a:t>NATIONAL GEOSPATIAL-INTELLIGENCE </a:t>
            </a:r>
            <a:r>
              <a:rPr lang="en-US" sz="2000">
                <a:solidFill>
                  <a:srgbClr val="242424"/>
                </a:solidFill>
              </a:rPr>
              <a:t>AGENCY</a:t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04163" y="131763"/>
            <a:ext cx="1087437" cy="10874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2"/>
          <p:cNvCxnSpPr/>
          <p:nvPr/>
        </p:nvCxnSpPr>
        <p:spPr>
          <a:xfrm>
            <a:off x="0" y="762000"/>
            <a:ext cx="7772400" cy="0"/>
          </a:xfrm>
          <a:prstGeom prst="straightConnector1">
            <a:avLst/>
          </a:prstGeom>
          <a:noFill/>
          <a:ln cap="flat" cmpd="sng" w="19050">
            <a:solidFill>
              <a:srgbClr val="31A6A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/>
        </p:nvSpPr>
        <p:spPr>
          <a:xfrm>
            <a:off x="8783638" y="6367463"/>
            <a:ext cx="3810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457200" y="914400"/>
            <a:ext cx="8229600" cy="5020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1" name="Google Shape;21;p3"/>
          <p:cNvCxnSpPr/>
          <p:nvPr/>
        </p:nvCxnSpPr>
        <p:spPr>
          <a:xfrm>
            <a:off x="0" y="76200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31A6A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losing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24000" y="2743200"/>
            <a:ext cx="6081713" cy="73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0" y="0"/>
            <a:ext cx="5410200" cy="246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3581400" y="6581775"/>
            <a:ext cx="55626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UNCLASSIFIED</a:t>
            </a:r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arbogastjd@state.gov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/>
        </p:nvSpPr>
        <p:spPr>
          <a:xfrm>
            <a:off x="890300" y="1143000"/>
            <a:ext cx="74979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PSDS 4900 Capstone	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Mapping Natural </a:t>
            </a:r>
            <a:r>
              <a:rPr lang="en-US" sz="2000">
                <a:solidFill>
                  <a:schemeClr val="dk1"/>
                </a:solidFill>
              </a:rPr>
              <a:t>Disaster</a:t>
            </a:r>
            <a:r>
              <a:rPr lang="en-US" sz="2000">
                <a:solidFill>
                  <a:schemeClr val="dk1"/>
                </a:solidFill>
              </a:rPr>
              <a:t> Locations From Social Media Content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11 August 2021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1A6AD"/>
                </a:solidFill>
              </a:rPr>
              <a:t>Jason Arbogast - AOTEM</a:t>
            </a:r>
            <a:endParaRPr sz="2000">
              <a:solidFill>
                <a:srgbClr val="31A6AD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arbogastjd@state.gov</a:t>
            </a:r>
            <a:endParaRPr sz="2000">
              <a:solidFill>
                <a:srgbClr val="31A6A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Shiny App Walkthrough - Country Scale</a:t>
            </a:r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7563"/>
            <a:ext cx="8839204" cy="5386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Shiny App Walkthrough - State/Province Drill Down</a:t>
            </a:r>
            <a:endParaRPr/>
          </a:p>
        </p:txBody>
      </p:sp>
      <p:pic>
        <p:nvPicPr>
          <p:cNvPr id="116" name="Google Shape;11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7563"/>
            <a:ext cx="8839204" cy="533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Shiny App Walkthrough - Data Table</a:t>
            </a:r>
            <a:endParaRPr/>
          </a:p>
        </p:txBody>
      </p:sp>
      <p:pic>
        <p:nvPicPr>
          <p:cNvPr id="125" name="Google Shape;1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7563"/>
            <a:ext cx="8839204" cy="5399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Shiny App Walkthrough - Download Results</a:t>
            </a:r>
            <a:endParaRPr/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5" y="1621163"/>
            <a:ext cx="8839204" cy="2568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Flow</a:t>
            </a:r>
            <a:endParaRPr/>
          </a:p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457200" y="665175"/>
            <a:ext cx="8229600" cy="57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Scrape Tweets from Web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SNSCRAPE module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Pull tweets with interaction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English language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/>
              <a:t>Condition and tokenize tweet text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stop words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use same </a:t>
            </a:r>
            <a:r>
              <a:rPr lang="en-US"/>
              <a:t>method/data as training data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vectorize text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/>
              <a:t>Predict Relevance </a:t>
            </a:r>
            <a:endParaRPr/>
          </a:p>
          <a:p>
            <a:pPr indent="-2286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Use trained recurrent neural </a:t>
            </a:r>
            <a:r>
              <a:rPr lang="en-US"/>
              <a:t>network</a:t>
            </a:r>
            <a:r>
              <a:rPr lang="en-US"/>
              <a:t> model</a:t>
            </a:r>
            <a:endParaRPr/>
          </a:p>
          <a:p>
            <a:pPr indent="-2286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binary classification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Geoparse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Mordecai module</a:t>
            </a:r>
            <a:endParaRPr/>
          </a:p>
          <a:p>
            <a:pPr indent="0" lvl="1" marL="5257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Flow</a:t>
            </a:r>
            <a:endParaRPr/>
          </a:p>
        </p:txBody>
      </p:sp>
      <p:sp>
        <p:nvSpPr>
          <p:cNvPr id="152" name="Google Shape;152;p19"/>
          <p:cNvSpPr/>
          <p:nvPr/>
        </p:nvSpPr>
        <p:spPr>
          <a:xfrm>
            <a:off x="2054600" y="853925"/>
            <a:ext cx="1261241" cy="840828"/>
          </a:xfrm>
          <a:prstGeom prst="flowChartInputOutpu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Twitter</a:t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>
            <a:off x="118250" y="1064138"/>
            <a:ext cx="1366308" cy="420390"/>
          </a:xfrm>
          <a:prstGeom prst="flowChartTerminator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SNSCRAPE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API Call</a:t>
            </a:r>
            <a:endParaRPr/>
          </a:p>
        </p:txBody>
      </p:sp>
      <p:cxnSp>
        <p:nvCxnSpPr>
          <p:cNvPr id="154" name="Google Shape;154;p19"/>
          <p:cNvCxnSpPr>
            <a:stCxn id="153" idx="3"/>
            <a:endCxn id="152" idx="2"/>
          </p:cNvCxnSpPr>
          <p:nvPr/>
        </p:nvCxnSpPr>
        <p:spPr>
          <a:xfrm>
            <a:off x="1484558" y="1274333"/>
            <a:ext cx="696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19"/>
          <p:cNvCxnSpPr>
            <a:stCxn id="152" idx="4"/>
            <a:endCxn id="156" idx="0"/>
          </p:cNvCxnSpPr>
          <p:nvPr/>
        </p:nvCxnSpPr>
        <p:spPr>
          <a:xfrm>
            <a:off x="2685221" y="1694753"/>
            <a:ext cx="0" cy="38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19"/>
          <p:cNvSpPr/>
          <p:nvPr/>
        </p:nvSpPr>
        <p:spPr>
          <a:xfrm>
            <a:off x="2002063" y="2076613"/>
            <a:ext cx="1366300" cy="840825"/>
          </a:xfrm>
          <a:prstGeom prst="flowChartProcess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Preprocessing</a:t>
            </a:r>
            <a:endParaRPr/>
          </a:p>
        </p:txBody>
      </p:sp>
      <p:cxnSp>
        <p:nvCxnSpPr>
          <p:cNvPr id="157" name="Google Shape;157;p19"/>
          <p:cNvCxnSpPr>
            <a:stCxn id="156" idx="3"/>
            <a:endCxn id="158" idx="1"/>
          </p:cNvCxnSpPr>
          <p:nvPr/>
        </p:nvCxnSpPr>
        <p:spPr>
          <a:xfrm>
            <a:off x="3368363" y="2497025"/>
            <a:ext cx="408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19"/>
          <p:cNvCxnSpPr>
            <a:stCxn id="158" idx="3"/>
            <a:endCxn id="160" idx="1"/>
          </p:cNvCxnSpPr>
          <p:nvPr/>
        </p:nvCxnSpPr>
        <p:spPr>
          <a:xfrm>
            <a:off x="6115581" y="2497025"/>
            <a:ext cx="847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19"/>
          <p:cNvSpPr txBox="1"/>
          <p:nvPr/>
        </p:nvSpPr>
        <p:spPr>
          <a:xfrm>
            <a:off x="6296338" y="2517250"/>
            <a:ext cx="4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Yes</a:t>
            </a:r>
            <a:endParaRPr/>
          </a:p>
        </p:txBody>
      </p:sp>
      <p:cxnSp>
        <p:nvCxnSpPr>
          <p:cNvPr id="162" name="Google Shape;162;p19"/>
          <p:cNvCxnSpPr>
            <a:stCxn id="158" idx="3"/>
            <a:endCxn id="163" idx="2"/>
          </p:cNvCxnSpPr>
          <p:nvPr/>
        </p:nvCxnSpPr>
        <p:spPr>
          <a:xfrm flipH="1" rot="10800000">
            <a:off x="6115581" y="1663325"/>
            <a:ext cx="6600" cy="83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19"/>
          <p:cNvSpPr/>
          <p:nvPr/>
        </p:nvSpPr>
        <p:spPr>
          <a:xfrm>
            <a:off x="3776981" y="1932100"/>
            <a:ext cx="2338600" cy="1129850"/>
          </a:xfrm>
          <a:prstGeom prst="flowChartDecision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 Tweet Informative?</a:t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6963100" y="1932101"/>
            <a:ext cx="2049550" cy="1129850"/>
          </a:xfrm>
          <a:prstGeom prst="flowChartDecision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 Location</a:t>
            </a:r>
            <a:r>
              <a:rPr lang="en-US"/>
              <a:t>?</a:t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5752525" y="1761800"/>
            <a:ext cx="4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</a:t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5491688" y="878213"/>
            <a:ext cx="1261224" cy="840834"/>
          </a:xfrm>
          <a:prstGeom prst="flowChartDocumen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Predictions csv file</a:t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7357263" y="4082361"/>
            <a:ext cx="1261224" cy="840834"/>
          </a:xfrm>
          <a:prstGeom prst="flowChartDocumen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Daily Geos csv file</a:t>
            </a:r>
            <a:endParaRPr/>
          </a:p>
        </p:txBody>
      </p:sp>
      <p:cxnSp>
        <p:nvCxnSpPr>
          <p:cNvPr id="166" name="Google Shape;166;p19"/>
          <p:cNvCxnSpPr>
            <a:stCxn id="160" idx="2"/>
            <a:endCxn id="165" idx="0"/>
          </p:cNvCxnSpPr>
          <p:nvPr/>
        </p:nvCxnSpPr>
        <p:spPr>
          <a:xfrm>
            <a:off x="7987875" y="3061951"/>
            <a:ext cx="0" cy="102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19"/>
          <p:cNvSpPr txBox="1"/>
          <p:nvPr/>
        </p:nvSpPr>
        <p:spPr>
          <a:xfrm>
            <a:off x="7911675" y="3346881"/>
            <a:ext cx="4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Yes</a:t>
            </a:r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4148113" y="3747075"/>
            <a:ext cx="1655375" cy="1648650"/>
          </a:xfrm>
          <a:prstGeom prst="flowChartProcess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Deduplication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 cleaning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extract countries,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with cc,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1st order admins,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location names</a:t>
            </a:r>
            <a:endParaRPr/>
          </a:p>
        </p:txBody>
      </p:sp>
      <p:cxnSp>
        <p:nvCxnSpPr>
          <p:cNvPr id="169" name="Google Shape;169;p19"/>
          <p:cNvCxnSpPr>
            <a:stCxn id="165" idx="1"/>
            <a:endCxn id="168" idx="3"/>
          </p:cNvCxnSpPr>
          <p:nvPr/>
        </p:nvCxnSpPr>
        <p:spPr>
          <a:xfrm flipH="1">
            <a:off x="5803563" y="4502778"/>
            <a:ext cx="1553700" cy="6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19"/>
          <p:cNvSpPr/>
          <p:nvPr/>
        </p:nvSpPr>
        <p:spPr>
          <a:xfrm>
            <a:off x="2722538" y="5541338"/>
            <a:ext cx="1261224" cy="840834"/>
          </a:xfrm>
          <a:prstGeom prst="flowChartDocumen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Combined Geo-tweets csv file</a:t>
            </a:r>
            <a:endParaRPr/>
          </a:p>
        </p:txBody>
      </p:sp>
      <p:cxnSp>
        <p:nvCxnSpPr>
          <p:cNvPr id="171" name="Google Shape;171;p19"/>
          <p:cNvCxnSpPr>
            <a:stCxn id="168" idx="1"/>
            <a:endCxn id="170" idx="0"/>
          </p:cNvCxnSpPr>
          <p:nvPr/>
        </p:nvCxnSpPr>
        <p:spPr>
          <a:xfrm flipH="1">
            <a:off x="3353113" y="4571400"/>
            <a:ext cx="795000" cy="96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19"/>
          <p:cNvCxnSpPr>
            <a:stCxn id="170" idx="3"/>
            <a:endCxn id="168" idx="2"/>
          </p:cNvCxnSpPr>
          <p:nvPr/>
        </p:nvCxnSpPr>
        <p:spPr>
          <a:xfrm flipH="1" rot="10800000">
            <a:off x="3983762" y="5395655"/>
            <a:ext cx="992100" cy="56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19"/>
          <p:cNvSpPr/>
          <p:nvPr/>
        </p:nvSpPr>
        <p:spPr>
          <a:xfrm>
            <a:off x="211925" y="5751563"/>
            <a:ext cx="1366308" cy="420390"/>
          </a:xfrm>
          <a:prstGeom prst="flowChartTerminator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App</a:t>
            </a:r>
            <a:endParaRPr/>
          </a:p>
        </p:txBody>
      </p:sp>
      <p:cxnSp>
        <p:nvCxnSpPr>
          <p:cNvPr id="174" name="Google Shape;174;p19"/>
          <p:cNvCxnSpPr>
            <a:stCxn id="170" idx="1"/>
            <a:endCxn id="173" idx="3"/>
          </p:cNvCxnSpPr>
          <p:nvPr/>
        </p:nvCxnSpPr>
        <p:spPr>
          <a:xfrm rot="10800000">
            <a:off x="1578338" y="5961755"/>
            <a:ext cx="11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19"/>
          <p:cNvSpPr/>
          <p:nvPr/>
        </p:nvSpPr>
        <p:spPr>
          <a:xfrm>
            <a:off x="7357263" y="5209050"/>
            <a:ext cx="1261224" cy="840834"/>
          </a:xfrm>
          <a:prstGeom prst="flowChartDocumen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Country Names and Code csv file</a:t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264462" y="4043576"/>
            <a:ext cx="1261224" cy="969894"/>
          </a:xfrm>
          <a:prstGeom prst="flowChartDocumen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Countries, 1st level admin and CC csv file</a:t>
            </a:r>
            <a:endParaRPr/>
          </a:p>
        </p:txBody>
      </p:sp>
      <p:cxnSp>
        <p:nvCxnSpPr>
          <p:cNvPr id="177" name="Google Shape;177;p19"/>
          <p:cNvCxnSpPr>
            <a:stCxn id="168" idx="1"/>
            <a:endCxn id="176" idx="3"/>
          </p:cNvCxnSpPr>
          <p:nvPr/>
        </p:nvCxnSpPr>
        <p:spPr>
          <a:xfrm rot="10800000">
            <a:off x="1525813" y="4528500"/>
            <a:ext cx="2622300" cy="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19"/>
          <p:cNvCxnSpPr>
            <a:stCxn id="176" idx="2"/>
            <a:endCxn id="173" idx="0"/>
          </p:cNvCxnSpPr>
          <p:nvPr/>
        </p:nvCxnSpPr>
        <p:spPr>
          <a:xfrm>
            <a:off x="895075" y="4949349"/>
            <a:ext cx="0" cy="80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19"/>
          <p:cNvCxnSpPr>
            <a:stCxn id="175" idx="1"/>
            <a:endCxn id="168" idx="3"/>
          </p:cNvCxnSpPr>
          <p:nvPr/>
        </p:nvCxnSpPr>
        <p:spPr>
          <a:xfrm rot="10800000">
            <a:off x="5803563" y="4571367"/>
            <a:ext cx="1553700" cy="105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Recurrent</a:t>
            </a:r>
            <a:r>
              <a:rPr lang="en-US"/>
              <a:t> Neural Network Classification Model</a:t>
            </a:r>
            <a:endParaRPr/>
          </a:p>
        </p:txBody>
      </p:sp>
      <p:sp>
        <p:nvSpPr>
          <p:cNvPr id="188" name="Google Shape;188;p20"/>
          <p:cNvSpPr txBox="1"/>
          <p:nvPr>
            <p:ph idx="1" type="body"/>
          </p:nvPr>
        </p:nvSpPr>
        <p:spPr>
          <a:xfrm>
            <a:off x="457200" y="803125"/>
            <a:ext cx="8229600" cy="57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Finding Training Data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Crisis NLP Project Qatar Computing Research Institute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Crisis Benchmark Data 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Split into train &amp; test sets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/>
              <a:t>Text Processing </a:t>
            </a:r>
            <a:endParaRPr/>
          </a:p>
          <a:p>
            <a:pPr indent="-2286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Clean, Tokenize, Remove Stopwords</a:t>
            </a:r>
            <a:endParaRPr/>
          </a:p>
          <a:p>
            <a:pPr indent="-2286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Vectorize words - leverage GloVe: Global Vectors for Word Representation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TensorFlow and Keras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Build deep neural network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Hyperparameter</a:t>
            </a:r>
            <a:r>
              <a:rPr lang="en-US"/>
              <a:t> Tuning - Hyperband vs Grid search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Final Model Build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K-folds cross validation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Data - </a:t>
            </a:r>
            <a:r>
              <a:rPr lang="en-US"/>
              <a:t>Human Annotated Classes</a:t>
            </a:r>
            <a:endParaRPr/>
          </a:p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4771375" y="2175150"/>
            <a:ext cx="4233600" cy="250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Classification</a:t>
            </a:r>
            <a:r>
              <a:rPr lang="en-US"/>
              <a:t> Schemas in two Datasets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156,000 tweets in Informativeness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130,000 tweets in </a:t>
            </a:r>
            <a:r>
              <a:rPr lang="en-US"/>
              <a:t>Humanitarian Topic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75" y="861800"/>
            <a:ext cx="4465325" cy="2289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675" y="3261324"/>
            <a:ext cx="4465325" cy="34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Data - Tweets per Event</a:t>
            </a:r>
            <a:endParaRPr/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00" y="872125"/>
            <a:ext cx="4897200" cy="58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5183475" y="803075"/>
            <a:ext cx="4025400" cy="57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61 disaster events from 2011 to 2017. </a:t>
            </a:r>
            <a:endParaRPr/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Data - Tweets per Event</a:t>
            </a:r>
            <a:endParaRPr/>
          </a:p>
        </p:txBody>
      </p:sp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1474549" y="4642425"/>
            <a:ext cx="6134700" cy="16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Most of the events consist of fewer than 5,000 tweets.</a:t>
            </a:r>
            <a:endParaRPr/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088" y="1391050"/>
            <a:ext cx="7877825" cy="34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 of </a:t>
            </a:r>
            <a:r>
              <a:rPr lang="en-US"/>
              <a:t>Presentation</a:t>
            </a:r>
            <a:endParaRPr/>
          </a:p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914400"/>
            <a:ext cx="8229600" cy="502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Define Problem and Motivation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Walkthrough of Web mapping application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Data flow into app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Classification using Recurrent Neural Network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Areas for further development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Development</a:t>
            </a:r>
            <a:r>
              <a:rPr lang="en-US"/>
              <a:t> - Text Conditioning</a:t>
            </a:r>
            <a:endParaRPr/>
          </a:p>
        </p:txBody>
      </p:sp>
      <p:sp>
        <p:nvSpPr>
          <p:cNvPr id="216" name="Google Shape;216;p24"/>
          <p:cNvSpPr txBox="1"/>
          <p:nvPr/>
        </p:nvSpPr>
        <p:spPr>
          <a:xfrm>
            <a:off x="188750" y="849400"/>
            <a:ext cx="5945700" cy="539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clean_text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'''Make text lowercase, remove links,remove punctuation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and remove words containing numerals.'''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text = text.lower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#get rid of usernames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tweet_words = text.strip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'\r'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.split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word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word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word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tweet_words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'@'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word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text = text.replace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word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#get rid of the re-tweet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tweet_words = text.strip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'\r'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.split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word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word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word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tweet_words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'rt'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== word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text = text.replace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word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text = re.sub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'https?://\S+|www\.\S+'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text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text = re.sub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'[%s]'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% re.escape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punctuation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text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text = re.sub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'\n'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text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text = re.sub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'\w*\d\w*'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text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text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Applying the cleaning function to both test and train datasets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train_data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train_data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.apply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clean_text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test_data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test_data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.apply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clean_text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6260300" y="1714500"/>
            <a:ext cx="27213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Convert text to lower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Remove mentions and usernames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Remove the “rt” for retweets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clean</a:t>
            </a:r>
            <a:r>
              <a:rPr lang="en-US"/>
              <a:t> out 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Clean text for punctuation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return each tweet text as list of words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the prediction workflow, saved as “ptext” variable to retain the original tweet text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Development - Text Conditioning</a:t>
            </a:r>
            <a:endParaRPr/>
          </a:p>
        </p:txBody>
      </p:sp>
      <p:sp>
        <p:nvSpPr>
          <p:cNvPr id="223" name="Google Shape;223;p25"/>
          <p:cNvSpPr txBox="1"/>
          <p:nvPr/>
        </p:nvSpPr>
        <p:spPr>
          <a:xfrm>
            <a:off x="173025" y="1431375"/>
            <a:ext cx="6527700" cy="4733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train_data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train_data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.apply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word_tokenize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test_data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test_data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.apply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word_tokenize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remove_stopwords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words =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w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w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text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w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stopwords.words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'english'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words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train_data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train_data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.apply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remove_stopwords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test_data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test_data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.apply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remove_stopwords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lemmatize_text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lemmatizer = WordNetLemmatizer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lemmatizer.lemmatize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w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text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##Notice the use of text.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train_data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train_data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.apply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lemmatize_text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test_data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test_data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.apply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lemmatize_text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concatenate_text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.join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train_data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train_data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.apply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concatenate_text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test_data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test_data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.apply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lambda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concatenate_text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6826550" y="2154925"/>
            <a:ext cx="2013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Tokenize,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Remove stop words,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Lemmatize,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Convert back to string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 Vectorization and Building Vocabulary </a:t>
            </a:r>
            <a:endParaRPr/>
          </a:p>
        </p:txBody>
      </p:sp>
      <p:sp>
        <p:nvSpPr>
          <p:cNvPr id="230" name="Google Shape;230;p26"/>
          <p:cNvSpPr txBox="1"/>
          <p:nvPr>
            <p:ph idx="1" type="body"/>
          </p:nvPr>
        </p:nvSpPr>
        <p:spPr>
          <a:xfrm>
            <a:off x="457200" y="914400"/>
            <a:ext cx="8229600" cy="502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Two Initial Approaches and </a:t>
            </a:r>
            <a:r>
              <a:rPr lang="en-US"/>
              <a:t>Shortcomings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TF-IDF: Term frequency inverse document frequency</a:t>
            </a:r>
            <a:endParaRPr/>
          </a:p>
          <a:p>
            <a:pPr indent="-228600" lvl="2" marL="914400" rtl="0" algn="l">
              <a:spcBef>
                <a:spcPts val="120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Weighs occurence of terms in a document vs prevalence in all documents</a:t>
            </a:r>
            <a:endParaRPr/>
          </a:p>
          <a:p>
            <a:pPr indent="-228600" lvl="2" marL="914400" rtl="0" algn="l">
              <a:spcBef>
                <a:spcPts val="120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Limited Character in tweets</a:t>
            </a:r>
            <a:endParaRPr/>
          </a:p>
          <a:p>
            <a:pPr indent="-228600" lvl="2" marL="914400" rtl="0" algn="l">
              <a:spcBef>
                <a:spcPts val="120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Sparse vs Verbose matrix issues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Built in TensorFlow Text vectorizer</a:t>
            </a:r>
            <a:endParaRPr/>
          </a:p>
          <a:p>
            <a:pPr indent="-228600" lvl="2" marL="914400" rtl="0" algn="l">
              <a:spcBef>
                <a:spcPts val="120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Required data in specific file structure</a:t>
            </a:r>
            <a:endParaRPr/>
          </a:p>
          <a:p>
            <a:pPr indent="-228600" lvl="2" marL="914400" rtl="0" algn="l">
              <a:spcBef>
                <a:spcPts val="120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Model overfitting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 Vectorization and Building Vocabulary </a:t>
            </a:r>
            <a:endParaRPr/>
          </a:p>
        </p:txBody>
      </p:sp>
      <p:sp>
        <p:nvSpPr>
          <p:cNvPr id="236" name="Google Shape;236;p27"/>
          <p:cNvSpPr txBox="1"/>
          <p:nvPr>
            <p:ph idx="1" type="body"/>
          </p:nvPr>
        </p:nvSpPr>
        <p:spPr>
          <a:xfrm>
            <a:off x="457200" y="914400"/>
            <a:ext cx="8229600" cy="502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Solution and Implementation for Model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GloVe: Global Vectors for Word Representation</a:t>
            </a:r>
            <a:endParaRPr/>
          </a:p>
          <a:p>
            <a:pPr indent="-228600" lvl="2" marL="914400" rtl="0" algn="l">
              <a:spcBef>
                <a:spcPts val="120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Word embedding specifically built from 2 billion tweets</a:t>
            </a:r>
            <a:endParaRPr/>
          </a:p>
          <a:p>
            <a:pPr indent="-228600" lvl="2" marL="914400" rtl="0" algn="l">
              <a:spcBef>
                <a:spcPts val="120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200 dimension vector with 27 billion tokens and vocab of 1.2 million </a:t>
            </a:r>
            <a:endParaRPr/>
          </a:p>
          <a:p>
            <a:pPr indent="-228600" lvl="2" marL="914400" rtl="0" algn="l">
              <a:spcBef>
                <a:spcPts val="1200"/>
              </a:spcBef>
              <a:spcAft>
                <a:spcPts val="0"/>
              </a:spcAft>
              <a:buSzPts val="1600"/>
              <a:buChar char="o"/>
            </a:pPr>
            <a:r>
              <a:rPr lang="en-US"/>
              <a:t>Build embedding matrix and vectorizer compatible with tensorflow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Embeddings  Index - Built from GloVe</a:t>
            </a:r>
            <a:endParaRPr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315650" y="918900"/>
            <a:ext cx="8229600" cy="5020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path_to_glove_file =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'/content/drive/MyDrive/Capstone/WordVector/WordVector/glove.twitter.27B.200d.txt'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embeddings_index =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 =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open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path_to_glove_file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encoding=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'utf8'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line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splitLine = line.split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word = splitLine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the first entry is the word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coefs = np.asarray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splitLine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:],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dtype=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'float32'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these are the vectors representing word embeddings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embeddings_index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word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coefs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"Glove data loaded! In total:"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embeddings_index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 words."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Embeddings</a:t>
            </a:r>
            <a:r>
              <a:rPr lang="en-US"/>
              <a:t>  Matrix and Vectorizer</a:t>
            </a:r>
            <a:endParaRPr/>
          </a:p>
        </p:txBody>
      </p:sp>
      <p:sp>
        <p:nvSpPr>
          <p:cNvPr id="248" name="Google Shape;248;p29"/>
          <p:cNvSpPr txBox="1"/>
          <p:nvPr>
            <p:ph idx="1" type="body"/>
          </p:nvPr>
        </p:nvSpPr>
        <p:spPr>
          <a:xfrm>
            <a:off x="315650" y="918900"/>
            <a:ext cx="8508600" cy="5592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make_embedding_matrix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train_samples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val_samples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embeddings_index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vectorizer = TextVectorization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max_tokens=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55000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output_sequence_length=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text_ds = tf.data.Dataset.from_tensor_slices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train_samples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.batch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vectorizer.adapt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text_ds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voc = vectorizer.get_vocabulary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word_index = dict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zip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voc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voc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))))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num_tokens = </a:t>
            </a:r>
            <a:r>
              <a:rPr lang="en-US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voc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hits = 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90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misses = 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90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  creating an embedding matrix</a:t>
            </a:r>
            <a:endParaRPr sz="90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embedding_dim = </a:t>
            </a:r>
            <a:r>
              <a:rPr lang="en-US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embeddings_index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'the'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embedding_matrix = np.zeros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num_tokens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embedding_dim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word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US" sz="90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word_index.items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embedding_vector = embeddings_index.get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word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embedding_vector </a:t>
            </a:r>
            <a:r>
              <a:rPr lang="en-US" sz="90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is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90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Words not found in embedding index will be all-zeros</a:t>
            </a:r>
            <a:endParaRPr sz="90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embedding_matrix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= embedding_vector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hits += 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90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misses += 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90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    print("Converted %d words (%d misses)" % (hits, misses))</a:t>
            </a:r>
            <a:endParaRPr sz="90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"Converted 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hits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words (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misses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misses)."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embedding_matrix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vectorizer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457200" y="207375"/>
            <a:ext cx="8292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Model and Training Hyperparameters -  Round 1 </a:t>
            </a:r>
            <a:endParaRPr/>
          </a:p>
        </p:txBody>
      </p:sp>
      <p:sp>
        <p:nvSpPr>
          <p:cNvPr id="254" name="Google Shape;254;p30"/>
          <p:cNvSpPr txBox="1"/>
          <p:nvPr>
            <p:ph idx="1" type="body"/>
          </p:nvPr>
        </p:nvSpPr>
        <p:spPr>
          <a:xfrm>
            <a:off x="315650" y="918900"/>
            <a:ext cx="8508600" cy="5592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myparamalam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hp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This function initializes Keras model for binary text classification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Parameters: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    embedding matrix with the dimensions (num_tokens, embedding_dim),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     where num_tokens is the vocabulary size of the input data,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      and emdebbing_dim is the number of components in the GloVe vectors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Returns: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    model: Keras model   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"""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hp_num_nodes = hp.Choice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'num_units'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values =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hp_activation = hp.Choice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'activator'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values=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'tanh'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'sigmoid'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hp_activation2 = hp.Choice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'activator2'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values=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'tanh'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'sigmoid'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HP_DROPOUT_IN = hp.Choice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'dropout_in_rate'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values=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0.7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0.8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0.9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HP_DROPOUT = hp.Choice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'dropout_rate'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values=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0.4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0.6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hp_learning_rate = hp.Choice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'learning_rate'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values=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1e-2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1e-3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1e-4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num_tokens = embedding_matrix.shape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embedding_dim = embedding_matrix.shape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embedding_layer = Embedding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num_tokens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embedding_dim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embeddings_initializer=keras.initializers.Constant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embedding_matrix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trainable=</a:t>
            </a:r>
            <a:r>
              <a:rPr lang="en-US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90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we are not going to train the embedding vectors</a:t>
            </a:r>
            <a:endParaRPr sz="90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Model and Training Hyperparameters</a:t>
            </a:r>
            <a:endParaRPr/>
          </a:p>
        </p:txBody>
      </p:sp>
      <p:sp>
        <p:nvSpPr>
          <p:cNvPr id="260" name="Google Shape;260;p31"/>
          <p:cNvSpPr txBox="1"/>
          <p:nvPr>
            <p:ph idx="1" type="body"/>
          </p:nvPr>
        </p:nvSpPr>
        <p:spPr>
          <a:xfrm>
            <a:off x="315650" y="918900"/>
            <a:ext cx="8508600" cy="5592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  Here we define the architecture of the Keras model.</a:t>
            </a:r>
            <a:endParaRPr sz="90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int_sequences_input = keras.Input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shape=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,),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dtype=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"int64"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x = embedding_layer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int_sequences_input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x = layers.Dropout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HP_DROPOUT_IN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x = layers.Bidirectional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layers.LSTM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hp_num_nodes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dropout=HP_DROPOUT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return_sequences=</a:t>
            </a:r>
            <a:r>
              <a:rPr lang="en-US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x = layers.Bidirectional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layers.LSTM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hp_num_nodes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dropout=HP_DROPOUT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x = layers.Dense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hp_num_nodes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activation= hp_activation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x = layers.Dropout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HP_DROPOUT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preds = layers.Dense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activation=hp_activation2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model = keras.Model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int_sequences_input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preds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print('')</a:t>
            </a:r>
            <a:endParaRPr sz="90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print("Training the model...")</a:t>
            </a:r>
            <a:endParaRPr sz="90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model.</a:t>
            </a:r>
            <a:r>
              <a:rPr lang="en-US" sz="9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compile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optimizer=tf.keras.optimizers.Adam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learning_rate=hp_learning_rate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loss=tf.keras.losses.BinaryCrossentropy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from_logits=</a:t>
            </a:r>
            <a:r>
              <a:rPr lang="en-US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metrics=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'accuracy'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'binary_accuracy'</a:t>
            </a:r>
            <a:r>
              <a:rPr lang="en-US" sz="90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,])</a:t>
            </a:r>
            <a:endParaRPr sz="90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model</a:t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Model and Training Hyperparameters</a:t>
            </a:r>
            <a:endParaRPr/>
          </a:p>
        </p:txBody>
      </p:sp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315650" y="918900"/>
            <a:ext cx="8508600" cy="5592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LOG_DIR3 =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"/content/drive/MyDrive/Capstone/loggy2"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x_train = vectorizer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np.array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([[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train_samples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.numpy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x_val = vectorizer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np.array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([[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val_samples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.numpy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y_train = np.asarray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train_labels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.astype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'float32'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.reshape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y_val = np.asarray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val_labels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.astype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'float32'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.reshape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tuner = Hyperband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myparamalam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objective=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'val_binary_accuracy'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max_epochs=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how many model variations to test?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directory=LOG_DIR3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tuner.search_space_summary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extended=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tuner.search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x_train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y_train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verbose=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batch_size=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callbacks=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tf.keras.callbacks.EarlyStopping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monitor=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'val_loss'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patience=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)],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validation_data=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x_val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y_val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Selecting Hyperparameters</a:t>
            </a:r>
            <a:endParaRPr/>
          </a:p>
        </p:txBody>
      </p:sp>
      <p:sp>
        <p:nvSpPr>
          <p:cNvPr id="272" name="Google Shape;272;p33"/>
          <p:cNvSpPr txBox="1"/>
          <p:nvPr>
            <p:ph idx="1" type="body"/>
          </p:nvPr>
        </p:nvSpPr>
        <p:spPr>
          <a:xfrm>
            <a:off x="457200" y="914400"/>
            <a:ext cx="8229600" cy="502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Trade off of Time vs. Exhaustiveness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Number of distinct models to test Increases </a:t>
            </a:r>
            <a:r>
              <a:rPr lang="en-US"/>
              <a:t>geometrically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could take several days to test every instance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Hyperband Algorithm Tests configurations iteratively, drops low performers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Investigate which Hyperparameter contribute most to accuracy/loss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HiPlot Module - allows </a:t>
            </a:r>
            <a:r>
              <a:rPr lang="en-US"/>
              <a:t>real time</a:t>
            </a:r>
            <a:r>
              <a:rPr lang="en-US"/>
              <a:t> investigation of which hyperparameter values consistently lead to high accuracy and low loss</a:t>
            </a:r>
            <a:endParaRPr/>
          </a:p>
          <a:p>
            <a:pPr indent="0" lvl="0" marL="64008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Values for Round 2 of Tuning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Dropout  to 0.7, final activation to ‘sigmoid’, and learning rate to 0.001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and Motivation</a:t>
            </a:r>
            <a:endParaRPr/>
          </a:p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457200" y="914400"/>
            <a:ext cx="8229600" cy="502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Challenge: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Valuable locational information exists in unstructured text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Identify the most relevant posts or </a:t>
            </a:r>
            <a:r>
              <a:rPr lang="en-US"/>
              <a:t>articles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Few posts are geotagged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User defined location not necessarily most relevant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Proposed Solution: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Leverage  u</a:t>
            </a:r>
            <a:r>
              <a:rPr lang="en-US"/>
              <a:t>ser created social media posts as a dynamic source of data to identify content based locations and classify relevance of posts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Model and Training Hyperparameters</a:t>
            </a:r>
            <a:endParaRPr/>
          </a:p>
        </p:txBody>
      </p:sp>
      <p:sp>
        <p:nvSpPr>
          <p:cNvPr id="278" name="Google Shape;278;p34"/>
          <p:cNvSpPr txBox="1"/>
          <p:nvPr>
            <p:ph idx="1" type="body"/>
          </p:nvPr>
        </p:nvSpPr>
        <p:spPr>
          <a:xfrm>
            <a:off x="315650" y="918900"/>
            <a:ext cx="8508600" cy="5592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myparamalam2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hp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hp_num_nodes = hp.Choice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'num_units'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values 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hp_num_nodes2 = hp.Choice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'num_units2'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values 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hp_num_nodes3 = hp.Choice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'num_units3'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values 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hp_activation = hp.Choice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'activator'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values=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'tanh'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'sigmoid'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'relu'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HP_DROPOUT = hp.Choice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'dropout_rate'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values=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0.4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HP_DROPOUT2 = hp.Choice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'dropout_rate2'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values=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0.4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HP_DROPOUT3 = hp.Choice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'dropout_rate3'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values=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0.4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num_tokens = embedding_matrix.shape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embedding_dim = embedding_matrix.shape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embedding_layer = Embedding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num_tokens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embedding_dim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embeddings_initializer=keras.initializers.Constant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embedding_matrix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trainable=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we are not going to train the embedding vectors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Model and Training Hyperparameters</a:t>
            </a:r>
            <a:endParaRPr/>
          </a:p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315650" y="918900"/>
            <a:ext cx="8508600" cy="5592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  Here we define the architecture of the Keras model.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int_sequences_input = keras.Input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shape=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,),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dtype=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"int64"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x = embedding_layer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int_sequences_input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x = layers.Dropout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.7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x = layers.Bidirectional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layers.LSTM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hp_num_nodes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dropout=HP_DROPOUT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return_sequences=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x = layers.Bidirectional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layers.LSTM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hp_num_nodes2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dropout=HP_DROPOUT2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x = layers.Dense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hp_num_nodes3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activation= hp_activation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x = layers.Dropout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HP_DROPOUT3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preds = layers.Dense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activation=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'sigmoid'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model = keras.Model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int_sequences_input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preds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model.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compile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optimizer=tf.keras.optimizers.Adam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learning_rate=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1e-3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loss=tf.keras.losses.BinaryCrossentropy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from_logits=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metrics=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'accuracy'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'binary_accuracy'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,])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model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05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Model and Training Hyperparameters</a:t>
            </a:r>
            <a:endParaRPr/>
          </a:p>
        </p:txBody>
      </p:sp>
      <p:sp>
        <p:nvSpPr>
          <p:cNvPr id="290" name="Google Shape;290;p36"/>
          <p:cNvSpPr txBox="1"/>
          <p:nvPr>
            <p:ph idx="1" type="body"/>
          </p:nvPr>
        </p:nvSpPr>
        <p:spPr>
          <a:xfrm>
            <a:off x="315650" y="918900"/>
            <a:ext cx="8508600" cy="5592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LOG_DIR3 =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"/content/drive/MyDrive/Capstone/loggy3"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x_train = vectorizer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np.array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([[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train_samples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.numpy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x_val = vectorizer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np.array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([[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val_samples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.numpy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y_train = np.asarray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train_labels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.astype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'float32'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.reshape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y_val = np.asarray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val_labels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.astype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'float32'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.reshape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-1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tuner = Hyperband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myparamalam2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objective=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'val_binary_accuracy'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max_epochs=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how many model variations to test?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directory=LOG_DIR3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tuner.search_space_summary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extended=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tuner.search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x_train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y_train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verbose=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batch_size=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64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callbacks=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tf.keras.callbacks.EarlyStopping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monitor=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'val_loss'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patience=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)],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validation_data=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x_val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y_val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9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Model and Training Hyperparameters</a:t>
            </a:r>
            <a:endParaRPr/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68727"/>
            <a:ext cx="8839204" cy="2520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</a:t>
            </a:r>
            <a:r>
              <a:rPr lang="en-US"/>
              <a:t>Hyperparameter Selection</a:t>
            </a:r>
            <a:endParaRPr/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3252"/>
            <a:ext cx="8839204" cy="3845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Hyperparameter Selection</a:t>
            </a:r>
            <a:endParaRPr/>
          </a:p>
        </p:txBody>
      </p:sp>
      <p:pic>
        <p:nvPicPr>
          <p:cNvPr id="308" name="Google Shape;3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7777"/>
            <a:ext cx="8839204" cy="3802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Model Training</a:t>
            </a:r>
            <a:endParaRPr/>
          </a:p>
        </p:txBody>
      </p:sp>
      <p:sp>
        <p:nvSpPr>
          <p:cNvPr id="314" name="Google Shape;314;p40"/>
          <p:cNvSpPr txBox="1"/>
          <p:nvPr/>
        </p:nvSpPr>
        <p:spPr>
          <a:xfrm>
            <a:off x="207575" y="880250"/>
            <a:ext cx="7336200" cy="566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sklearn.model_selection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KFold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numpy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np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num_folds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sz="10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acc_list =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acc_per_fold =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loss_list =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loss_per_fold =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inputs = np.concatenate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x_train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x_val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x_test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axis=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targets = np.concatenate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y_train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y_val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y_test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axis=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kfold = KFold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n_splits=num_folds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shuffle=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fold_no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0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train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test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kfold.split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inputs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targets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num_tokens = embedding_matrix.shape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embedding_dim = embedding_matrix.shape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embedding_layer = Embedding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num_tokens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embedding_dim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embeddings_initializer=keras.initializers.Constant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embedding_matrix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trainable=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we are not going to train the embedding vectors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Model Training</a:t>
            </a:r>
            <a:endParaRPr/>
          </a:p>
        </p:txBody>
      </p:sp>
      <p:sp>
        <p:nvSpPr>
          <p:cNvPr id="320" name="Google Shape;320;p41"/>
          <p:cNvSpPr txBox="1"/>
          <p:nvPr/>
        </p:nvSpPr>
        <p:spPr>
          <a:xfrm>
            <a:off x="207575" y="880250"/>
            <a:ext cx="7336200" cy="495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  Here we define the architecture of the Keras model.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int_sequences_input = keras.Input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shape=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,),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dtype=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"int64"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 = embedding_layer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int_sequences_input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 = layers.Dropout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.7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 = layers.Bidirectional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layers.LSTM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dropout=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.4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return_sequences=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 = layers.Bidirectional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layers.LSTM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dropout=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.5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 = layers.Dense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activation=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'sigmoid'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x = layers.Dropout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.5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preds = layers.Dense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activation=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'sigmoid'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model = keras.Model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int_sequences_input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preds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model.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compile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optimizer=tf.keras.optimizers.Adam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learning_rate=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1e-3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loss=tf.keras.losses.BinaryCrossentropy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metrics=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'binary_accuracy'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,])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Generate a print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'------------------------------------------------------------------------'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'Training for fold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fold_no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...'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Model Training</a:t>
            </a:r>
            <a:endParaRPr/>
          </a:p>
        </p:txBody>
      </p:sp>
      <p:sp>
        <p:nvSpPr>
          <p:cNvPr id="326" name="Google Shape;326;p42"/>
          <p:cNvSpPr txBox="1"/>
          <p:nvPr/>
        </p:nvSpPr>
        <p:spPr>
          <a:xfrm>
            <a:off x="207575" y="880250"/>
            <a:ext cx="7336200" cy="561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Fit data to model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history = model.fit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inputs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train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targets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train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batch_size=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epochs=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120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callbacks=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tf.keras.callbacks.EarlyStopping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monitor=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'loss'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patience=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restore_best_weights = 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verbose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min_delta =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.0002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tf.keras.callbacks.ModelCheckpoint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filepath=cppath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save_weights_only=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verbose=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verbose=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acc = history.history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'binary_accuracy'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loss = history.history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'loss'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acc_list.append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acc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loss_list.append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Generate generalization metrics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scores = model.evaluate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inputs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targets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verbose=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'Score for fold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fold_no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model.metrics_names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]}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of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scores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]}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model.metrics_names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]}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of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scores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%'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acc_per_fold.append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scores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loss_per_fold.append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scores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Model Training</a:t>
            </a:r>
            <a:endParaRPr/>
          </a:p>
        </p:txBody>
      </p:sp>
      <p:sp>
        <p:nvSpPr>
          <p:cNvPr id="332" name="Google Shape;332;p43"/>
          <p:cNvSpPr txBox="1"/>
          <p:nvPr/>
        </p:nvSpPr>
        <p:spPr>
          <a:xfrm>
            <a:off x="207575" y="880250"/>
            <a:ext cx="7336200" cy="363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Increase fold number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fold_no = fold_no +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05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6AA94F"/>
                </a:solidFill>
                <a:latin typeface="Courier New"/>
                <a:ea typeface="Courier New"/>
                <a:cs typeface="Courier New"/>
                <a:sym typeface="Courier New"/>
              </a:rPr>
              <a:t># == Provide average scores ==</a:t>
            </a:r>
            <a:endParaRPr sz="1050">
              <a:solidFill>
                <a:srgbClr val="6AA9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'------------------------------------------------------------------------'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'Score per fold'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acc_per_fold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)):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'------------------------------------------------------------------------'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'&gt; Fold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i+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- Loss: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loss_per_fold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]}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- Accuracy: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acc_per_fold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]}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%'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'------------------------------------------------------------------------'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'Average scores for all folds:'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'&gt; Accuracy: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np.mean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acc_per_fold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(+-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np.std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acc_per_fold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)'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'&gt; Loss: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np.mean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loss_per_fold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'------------------------------------------------------------------------'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Shiny App Walkthrough</a:t>
            </a:r>
            <a:endParaRPr/>
          </a:p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457200" y="914400"/>
            <a:ext cx="8229600" cy="501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Shiny Web App to Explore Emerging Natural Disaster Locations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Filter by Date and Time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Map clusters of location mentioned in relevant Tweets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Word cloud to orient to relevant topics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Filter data by Topic/Disaster Type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Drill to Country then State/Province Level</a:t>
            </a:r>
            <a:endParaRPr/>
          </a:p>
          <a:p>
            <a:pPr indent="-2286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Data table to enable export to other applications</a:t>
            </a:r>
            <a:endParaRPr/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Model Parameters</a:t>
            </a:r>
            <a:endParaRPr/>
          </a:p>
        </p:txBody>
      </p:sp>
      <p:sp>
        <p:nvSpPr>
          <p:cNvPr id="338" name="Google Shape;338;p44"/>
          <p:cNvSpPr txBox="1"/>
          <p:nvPr>
            <p:ph idx="1" type="body"/>
          </p:nvPr>
        </p:nvSpPr>
        <p:spPr>
          <a:xfrm>
            <a:off x="457200" y="914400"/>
            <a:ext cx="8229600" cy="502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4"/>
          <p:cNvSpPr txBox="1"/>
          <p:nvPr/>
        </p:nvSpPr>
        <p:spPr>
          <a:xfrm>
            <a:off x="578075" y="1478100"/>
            <a:ext cx="7580700" cy="390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Model: "model_18"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Layer (type)                 Output Shape              Param #   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input_19 (InputLayer)        [(None, None)]            0         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embedding_18 (Embedding)     (None, None, 200)         11000000  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dropout_36 (Dropout)         (None, None, 200)         0         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bidirectional_36 (Bidirectio (None, None, 256)         336896    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bidirectional_37 (Bidirectio (None, 64)                73984     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dense_36 (Dense)             (None, 128)               8320      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dropout_37 (Dropout)         (None, 128)               0         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dense_37 (Dense)             (None, 1)                 129       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Total params: 11,419,329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Trainable params: 419,329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Non-trainable params: 11,000,000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5-Folds Cross Validation</a:t>
            </a:r>
            <a:endParaRPr/>
          </a:p>
        </p:txBody>
      </p:sp>
      <p:sp>
        <p:nvSpPr>
          <p:cNvPr id="345" name="Google Shape;345;p45"/>
          <p:cNvSpPr txBox="1"/>
          <p:nvPr>
            <p:ph idx="1" type="body"/>
          </p:nvPr>
        </p:nvSpPr>
        <p:spPr>
          <a:xfrm>
            <a:off x="457200" y="914400"/>
            <a:ext cx="8229600" cy="5020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Score per fold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&gt; Fold 1 - Loss: 0.3687956929206848 - Accuracy: 84.32456851005554%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&gt; Fold 2 - Loss: 0.3730575144290924 - Accuracy: 84.00818109512329%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&gt; Fold 3 - Loss: 0.376613974571228 - Accuracy: 84.14828777313232%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&gt; Fold 4 - Loss: 0.3698555827140808 - Accuracy: 83.95653367042542%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&gt; Fold 5 - Loss: 0.3686904311180115 - Accuracy: 83.98849368095398%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Average scores for all folds: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&gt; Accuracy: 84.08521294593811 (+- 0.13646713751306805)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&gt; Loss: 0.3714026391506195</a:t>
            </a:r>
            <a:endParaRPr sz="1050">
              <a:solidFill>
                <a:srgbClr val="D5D5D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05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Accuracy of 5-Folds Cross Validation </a:t>
            </a:r>
            <a:endParaRPr/>
          </a:p>
        </p:txBody>
      </p:sp>
      <p:pic>
        <p:nvPicPr>
          <p:cNvPr id="351" name="Google Shape;35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463" y="1313775"/>
            <a:ext cx="677227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Model in Production Workflow</a:t>
            </a:r>
            <a:endParaRPr/>
          </a:p>
        </p:txBody>
      </p:sp>
      <p:sp>
        <p:nvSpPr>
          <p:cNvPr id="357" name="Google Shape;357;p47"/>
          <p:cNvSpPr txBox="1"/>
          <p:nvPr/>
        </p:nvSpPr>
        <p:spPr>
          <a:xfrm>
            <a:off x="223275" y="906525"/>
            <a:ext cx="8224500" cy="517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suggest_nn2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This function generates (binary) targets from a dataframe with column "text" using trained Keras model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Parameters: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    df: pandas dataframe with column "text"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    model: Keras model (trained)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Output: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    predictions: list of suggested targets corresponding to string entries from the column "text"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   """</a:t>
            </a:r>
            <a:endParaRPr sz="105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string_input = keras.Input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shape=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,),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dtype=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"string"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x = vectorizer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string_input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preds = model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end_to_end_model = keras.Model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string_input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preds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probabilities = end_to_end_model.predict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df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predictions =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i &gt;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US" sz="1050">
                <a:solidFill>
                  <a:srgbClr val="82C6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probabilities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predictions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Model in Production Workflow</a:t>
            </a:r>
            <a:endParaRPr/>
          </a:p>
        </p:txBody>
      </p:sp>
      <p:sp>
        <p:nvSpPr>
          <p:cNvPr id="363" name="Google Shape;363;p48"/>
          <p:cNvSpPr txBox="1"/>
          <p:nvPr>
            <p:ph idx="1" type="body"/>
          </p:nvPr>
        </p:nvSpPr>
        <p:spPr>
          <a:xfrm>
            <a:off x="457200" y="914400"/>
            <a:ext cx="8229600" cy="5020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predictions = suggest_nn2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pred_data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model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submission_data = 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pred_data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'Tweet Id'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.tolist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"tweet"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pred_data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'Text'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.tolist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"target"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predictions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submission_df = pd.DataFrame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submission_data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submission_df.to_csv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'submission.csv'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index=</a:t>
            </a:r>
            <a:r>
              <a:rPr lang="en-US" sz="105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US" sz="1050">
                <a:solidFill>
                  <a:srgbClr val="DCDCD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CDCD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Further Development</a:t>
            </a:r>
            <a:endParaRPr/>
          </a:p>
        </p:txBody>
      </p:sp>
      <p:sp>
        <p:nvSpPr>
          <p:cNvPr id="372" name="Google Shape;372;p49"/>
          <p:cNvSpPr txBox="1"/>
          <p:nvPr>
            <p:ph idx="1" type="body"/>
          </p:nvPr>
        </p:nvSpPr>
        <p:spPr>
          <a:xfrm>
            <a:off x="373725" y="803125"/>
            <a:ext cx="8229600" cy="57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Improve Geotagging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Limited context in tweets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Customize gazetteer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/>
              <a:t>Classification to multiple factors</a:t>
            </a:r>
            <a:endParaRPr/>
          </a:p>
          <a:p>
            <a:pPr indent="-2286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16 Humanitarian factors in training data</a:t>
            </a:r>
            <a:endParaRPr/>
          </a:p>
          <a:p>
            <a:pPr indent="-2286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Overcome likely overfitting due to small classes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Extend to news articles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More context for probably improves geotagging &amp; classification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Article may cover multiple topics</a:t>
            </a:r>
            <a:endParaRPr/>
          </a:p>
          <a:p>
            <a:pPr indent="-228600" lvl="1" marL="64008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Less “raw” - further from source in time and space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Load Results into SQL/RDBMS database for stability and enterprise solutions</a:t>
            </a:r>
            <a:endParaRPr/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64008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/>
          <p:nvPr>
            <p:ph type="title"/>
          </p:nvPr>
        </p:nvSpPr>
        <p:spPr>
          <a:xfrm>
            <a:off x="457200" y="207377"/>
            <a:ext cx="7467600" cy="457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78" name="Google Shape;378;p50"/>
          <p:cNvSpPr txBox="1"/>
          <p:nvPr>
            <p:ph idx="1" type="body"/>
          </p:nvPr>
        </p:nvSpPr>
        <p:spPr>
          <a:xfrm>
            <a:off x="457200" y="914400"/>
            <a:ext cx="8229600" cy="535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Developed a Web application to map locations mentioned in natural disaster twitter posts.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Initiated a machine learning workflow to scrape twitter data, clean and process, classify for informativeness, and parse geolocations from text.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Trained a recurrent neural network with Tensorflow to classify unstructured social media posts for natural disaster informativeness.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Future research will focus on improving geolocation parsing, extending  workflow to multiclass classification, utilizing other media sources, and integrating long term data storage and a spatial RDBMS into the workflow.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Shiny App Walkthrough - Intro Screen</a:t>
            </a:r>
            <a:endParaRPr/>
          </a:p>
        </p:txBody>
      </p:sp>
      <p:pic>
        <p:nvPicPr>
          <p:cNvPr id="62" name="Google Shape;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8088"/>
            <a:ext cx="8839204" cy="4307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Shiny App Walkthrough - Map </a:t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7563"/>
            <a:ext cx="8839204" cy="504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Shiny App Walkthrough - Clustering at Global Scale</a:t>
            </a:r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7563"/>
            <a:ext cx="8839204" cy="5386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Shiny App Walkthrough - Group Filter</a:t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7563"/>
            <a:ext cx="8839204" cy="5390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title"/>
          </p:nvPr>
        </p:nvSpPr>
        <p:spPr>
          <a:xfrm>
            <a:off x="457200" y="207963"/>
            <a:ext cx="746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Shiny App Walkthrough - Zoom to Event</a:t>
            </a:r>
            <a:endParaRPr/>
          </a:p>
        </p:txBody>
      </p:sp>
      <p:pic>
        <p:nvPicPr>
          <p:cNvPr id="98" name="Google Shape;9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7563"/>
            <a:ext cx="8839204" cy="5386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4_Office Theme">
  <a:themeElements>
    <a:clrScheme name="CareerServices">
      <a:dk1>
        <a:srgbClr val="0C0C0C"/>
      </a:dk1>
      <a:lt1>
        <a:srgbClr val="FFFFFF"/>
      </a:lt1>
      <a:dk2>
        <a:srgbClr val="1C374F"/>
      </a:dk2>
      <a:lt2>
        <a:srgbClr val="D1D2D4"/>
      </a:lt2>
      <a:accent1>
        <a:srgbClr val="80C4D4"/>
      </a:accent1>
      <a:accent2>
        <a:srgbClr val="BADDE8"/>
      </a:accent2>
      <a:accent3>
        <a:srgbClr val="455868"/>
      </a:accent3>
      <a:accent4>
        <a:srgbClr val="D1D2D4"/>
      </a:accent4>
      <a:accent5>
        <a:srgbClr val="FFFFFF"/>
      </a:accent5>
      <a:accent6>
        <a:srgbClr val="FFFFF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